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78" r:id="rId3"/>
    <p:sldId id="276" r:id="rId4"/>
    <p:sldId id="275" r:id="rId5"/>
    <p:sldId id="277" r:id="rId6"/>
    <p:sldId id="256" r:id="rId7"/>
    <p:sldId id="257" r:id="rId8"/>
    <p:sldId id="258" r:id="rId9"/>
    <p:sldId id="259" r:id="rId10"/>
    <p:sldId id="260" r:id="rId11"/>
    <p:sldId id="263" r:id="rId12"/>
    <p:sldId id="272" r:id="rId13"/>
    <p:sldId id="273" r:id="rId14"/>
    <p:sldId id="265" r:id="rId15"/>
    <p:sldId id="264" r:id="rId16"/>
    <p:sldId id="266" r:id="rId17"/>
    <p:sldId id="267" r:id="rId18"/>
    <p:sldId id="268" r:id="rId19"/>
    <p:sldId id="269" r:id="rId20"/>
    <p:sldId id="270"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52" autoAdjust="0"/>
    <p:restoredTop sz="94660"/>
  </p:normalViewPr>
  <p:slideViewPr>
    <p:cSldViewPr snapToGrid="0">
      <p:cViewPr varScale="1">
        <p:scale>
          <a:sx n="94" d="100"/>
          <a:sy n="94" d="100"/>
        </p:scale>
        <p:origin x="2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1875024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3254284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1463076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661530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1361961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712277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138287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4218487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2004278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191181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22E7C9-D2C4-4BF2-A47A-A4FE62818073}" type="datetimeFigureOut">
              <a:rPr lang="en-IN" smtClean="0"/>
              <a:t>25-11-2019</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0321181-9070-4BAF-AB50-6F2FB75FDD45}" type="slidenum">
              <a:rPr lang="en-IN" smtClean="0"/>
              <a:t>‹#›</a:t>
            </a:fld>
            <a:endParaRPr lang="en-IN" dirty="0"/>
          </a:p>
        </p:txBody>
      </p:sp>
    </p:spTree>
    <p:extLst>
      <p:ext uri="{BB962C8B-B14F-4D97-AF65-F5344CB8AC3E}">
        <p14:creationId xmlns:p14="http://schemas.microsoft.com/office/powerpoint/2010/main" val="2843223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2E7C9-D2C4-4BF2-A47A-A4FE62818073}" type="datetimeFigureOut">
              <a:rPr lang="en-IN" smtClean="0"/>
              <a:t>25-11-2019</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321181-9070-4BAF-AB50-6F2FB75FDD45}" type="slidenum">
              <a:rPr lang="en-IN" smtClean="0"/>
              <a:t>‹#›</a:t>
            </a:fld>
            <a:endParaRPr lang="en-IN" dirty="0"/>
          </a:p>
        </p:txBody>
      </p:sp>
    </p:spTree>
    <p:extLst>
      <p:ext uri="{BB962C8B-B14F-4D97-AF65-F5344CB8AC3E}">
        <p14:creationId xmlns:p14="http://schemas.microsoft.com/office/powerpoint/2010/main" val="3438522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SPINAL </a:t>
            </a:r>
            <a:r>
              <a:rPr lang="en-US" dirty="0"/>
              <a:t>INJURY AND IT’S EFFECT</a:t>
            </a:r>
            <a:endParaRPr lang="en-IN" dirty="0"/>
          </a:p>
        </p:txBody>
      </p:sp>
      <p:sp>
        <p:nvSpPr>
          <p:cNvPr id="4" name="Content Placeholder 3"/>
          <p:cNvSpPr txBox="1">
            <a:spLocks noGrp="1"/>
          </p:cNvSpPr>
          <p:nvPr>
            <p:ph idx="1"/>
          </p:nvPr>
        </p:nvSpPr>
        <p:spPr>
          <a:xfrm>
            <a:off x="838200" y="1923393"/>
            <a:ext cx="4821621" cy="2613023"/>
          </a:xfrm>
          <a:prstGeom prst="rect">
            <a:avLst/>
          </a:prstGeom>
          <a:noFill/>
        </p:spPr>
        <p:txBody>
          <a:bodyPr wrap="square" rtlCol="0">
            <a:spAutoFit/>
          </a:bodyPr>
          <a:lstStyle/>
          <a:p>
            <a:pPr marL="285750" indent="-285750">
              <a:buFont typeface="Arial" panose="020B0604020202020204" pitchFamily="34" charset="0"/>
              <a:buChar char="•"/>
            </a:pPr>
            <a:r>
              <a:rPr lang="en-US" sz="2600" dirty="0"/>
              <a:t> Typically, individuals with higher injuries (upper thoracic or cervical spine) will suffer from increased levels of impairment as they will be left with reduced functionality below their injury </a:t>
            </a:r>
            <a:r>
              <a:rPr lang="en-US" sz="2600" dirty="0" smtClean="0"/>
              <a:t>level</a:t>
            </a:r>
            <a:endParaRPr lang="en-IN" sz="2600" dirty="0"/>
          </a:p>
        </p:txBody>
      </p:sp>
      <p:pic>
        <p:nvPicPr>
          <p:cNvPr id="5" name="Content Placeholder 3"/>
          <p:cNvPicPr>
            <a:picLocks noChangeAspect="1"/>
          </p:cNvPicPr>
          <p:nvPr/>
        </p:nvPicPr>
        <p:blipFill rotWithShape="1">
          <a:blip r:embed="rId2"/>
          <a:srcRect l="35871" t="19287" r="34408" b="16470"/>
          <a:stretch/>
        </p:blipFill>
        <p:spPr>
          <a:xfrm>
            <a:off x="6298924" y="1923393"/>
            <a:ext cx="5175482" cy="4778937"/>
          </a:xfrm>
          <a:prstGeom prst="rect">
            <a:avLst/>
          </a:prstGeom>
        </p:spPr>
      </p:pic>
    </p:spTree>
    <p:extLst>
      <p:ext uri="{BB962C8B-B14F-4D97-AF65-F5344CB8AC3E}">
        <p14:creationId xmlns:p14="http://schemas.microsoft.com/office/powerpoint/2010/main" val="14857258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571500"/>
            <a:ext cx="11130643" cy="5605463"/>
          </a:xfrm>
        </p:spPr>
        <p:txBody>
          <a:bodyPr>
            <a:normAutofit fontScale="92500" lnSpcReduction="10000"/>
          </a:bodyPr>
          <a:lstStyle/>
          <a:p>
            <a:r>
              <a:rPr lang="en-US" dirty="0" smtClean="0"/>
              <a:t>For calculating the torque needed for walking the targeted user to be weighing 100kg and 1.85 m tall</a:t>
            </a:r>
          </a:p>
          <a:p>
            <a:r>
              <a:rPr lang="en-US" dirty="0" smtClean="0"/>
              <a:t>The body segment parameters of the user is obtained from (</a:t>
            </a:r>
            <a:r>
              <a:rPr lang="en-US" dirty="0" err="1" smtClean="0"/>
              <a:t>Drillis</a:t>
            </a:r>
            <a:r>
              <a:rPr lang="en-US" dirty="0" smtClean="0"/>
              <a:t>, </a:t>
            </a:r>
            <a:r>
              <a:rPr lang="en-US" dirty="0" err="1" smtClean="0"/>
              <a:t>Contini</a:t>
            </a:r>
            <a:r>
              <a:rPr lang="en-US" dirty="0" smtClean="0"/>
              <a:t> and Bluestein, 1964) and (Khan, 2012). </a:t>
            </a:r>
          </a:p>
          <a:p>
            <a:r>
              <a:rPr lang="en-US" dirty="0" smtClean="0"/>
              <a:t>T1=47.56Nm;T2=21.68Nm;T3=2.10Nm</a:t>
            </a:r>
          </a:p>
          <a:p>
            <a:r>
              <a:rPr lang="en-US" dirty="0" smtClean="0"/>
              <a:t>From the calculation, the torque required at hip joint is 47.56 Nm; the torque required at knee joint is 21.68 Nm whereas the torque required at the ankle is 2.10 Nm.</a:t>
            </a:r>
          </a:p>
          <a:p>
            <a:r>
              <a:rPr lang="en-US" dirty="0" smtClean="0"/>
              <a:t>In this project, stepper motors are selected for their efficiency and longer lifetime compared to other type of motors.</a:t>
            </a:r>
          </a:p>
          <a:p>
            <a:r>
              <a:rPr lang="en-US" dirty="0" smtClean="0"/>
              <a:t>Since the exoskeleton requires more torque then speed, gearboxes or reducers are selected to couple with each motor to trade speed for more torque</a:t>
            </a:r>
          </a:p>
          <a:p>
            <a:r>
              <a:rPr lang="en-US" dirty="0"/>
              <a:t>The motor and reducer combined to produced 56Nm, 28.9Nm and 12.8Nm at hip, knee and ankle joint respectively</a:t>
            </a:r>
          </a:p>
          <a:p>
            <a:endParaRPr lang="en-US" dirty="0" smtClean="0"/>
          </a:p>
          <a:p>
            <a:endParaRPr lang="en-IN" dirty="0"/>
          </a:p>
        </p:txBody>
      </p:sp>
    </p:spTree>
    <p:extLst>
      <p:ext uri="{BB962C8B-B14F-4D97-AF65-F5344CB8AC3E}">
        <p14:creationId xmlns:p14="http://schemas.microsoft.com/office/powerpoint/2010/main" val="2416908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671" y="0"/>
            <a:ext cx="10515600" cy="1325563"/>
          </a:xfrm>
        </p:spPr>
        <p:txBody>
          <a:bodyPr/>
          <a:lstStyle/>
          <a:p>
            <a:pPr algn="ctr"/>
            <a:r>
              <a:rPr lang="en-US" dirty="0" smtClean="0"/>
              <a:t>EXOSKELETON DESIGN</a:t>
            </a:r>
            <a:endParaRPr lang="en-IN" dirty="0"/>
          </a:p>
        </p:txBody>
      </p:sp>
      <p:sp>
        <p:nvSpPr>
          <p:cNvPr id="3" name="Content Placeholder 2"/>
          <p:cNvSpPr>
            <a:spLocks noGrp="1"/>
          </p:cNvSpPr>
          <p:nvPr>
            <p:ph idx="1"/>
          </p:nvPr>
        </p:nvSpPr>
        <p:spPr>
          <a:xfrm>
            <a:off x="745671" y="1116239"/>
            <a:ext cx="10820400" cy="5447847"/>
          </a:xfrm>
        </p:spPr>
        <p:txBody>
          <a:bodyPr>
            <a:normAutofit lnSpcReduction="10000"/>
          </a:bodyPr>
          <a:lstStyle/>
          <a:p>
            <a:r>
              <a:rPr lang="en-US" dirty="0" smtClean="0"/>
              <a:t>The exoskeleton is designed to carry an able bodied and healthy user with a maximum weight of 100kg and height of 185cm</a:t>
            </a:r>
          </a:p>
          <a:p>
            <a:r>
              <a:rPr lang="en-US" dirty="0" smtClean="0"/>
              <a:t>The exoskeleton that includes all the actuator units and links weighs only 6.44kg</a:t>
            </a:r>
          </a:p>
          <a:p>
            <a:r>
              <a:rPr lang="en-US" dirty="0" smtClean="0"/>
              <a:t>It consists of thigh link, shank link and foot pad for each limb of the exoskeleton like the human body.</a:t>
            </a:r>
          </a:p>
          <a:p>
            <a:r>
              <a:rPr lang="en-US" dirty="0" smtClean="0"/>
              <a:t>All the links are connected together by a pivot joint instead of using the actuator unit as the joint as shown.</a:t>
            </a:r>
          </a:p>
          <a:p>
            <a:r>
              <a:rPr lang="en-US" dirty="0" smtClean="0"/>
              <a:t>This design will help in avoiding direct load applied to the motors and reducers which will damage the actuator unit as there are limitations to its overhung load</a:t>
            </a:r>
          </a:p>
          <a:p>
            <a:r>
              <a:rPr lang="en-US" dirty="0" smtClean="0"/>
              <a:t>The braces are to be covered with Velcro straps for easy and fast fastening action. </a:t>
            </a:r>
          </a:p>
          <a:p>
            <a:endParaRPr lang="en-IN" dirty="0"/>
          </a:p>
        </p:txBody>
      </p:sp>
    </p:spTree>
    <p:extLst>
      <p:ext uri="{BB962C8B-B14F-4D97-AF65-F5344CB8AC3E}">
        <p14:creationId xmlns:p14="http://schemas.microsoft.com/office/powerpoint/2010/main" val="2262059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FORCE SENSORS </a:t>
            </a:r>
            <a:endParaRPr lang="en-IN" dirty="0"/>
          </a:p>
        </p:txBody>
      </p:sp>
      <p:sp>
        <p:nvSpPr>
          <p:cNvPr id="3" name="Content Placeholder 2"/>
          <p:cNvSpPr>
            <a:spLocks noGrp="1"/>
          </p:cNvSpPr>
          <p:nvPr>
            <p:ph idx="1"/>
          </p:nvPr>
        </p:nvSpPr>
        <p:spPr/>
        <p:txBody>
          <a:bodyPr/>
          <a:lstStyle/>
          <a:p>
            <a:r>
              <a:rPr lang="en-US" dirty="0" smtClean="0"/>
              <a:t>Suitable force sensors are selected for finding pilot’s motion intention</a:t>
            </a:r>
          </a:p>
          <a:p>
            <a:r>
              <a:rPr lang="en-US" dirty="0" smtClean="0"/>
              <a:t>For this we selected flexi force A502 ultra thin force sensor</a:t>
            </a:r>
            <a:endParaRPr lang="en-IN" dirty="0"/>
          </a:p>
        </p:txBody>
      </p:sp>
      <p:pic>
        <p:nvPicPr>
          <p:cNvPr id="4" name="Picture 3"/>
          <p:cNvPicPr>
            <a:picLocks noChangeAspect="1"/>
          </p:cNvPicPr>
          <p:nvPr/>
        </p:nvPicPr>
        <p:blipFill>
          <a:blip r:embed="rId2"/>
          <a:stretch>
            <a:fillRect/>
          </a:stretch>
        </p:blipFill>
        <p:spPr>
          <a:xfrm flipV="1">
            <a:off x="2063930" y="3089728"/>
            <a:ext cx="4833257" cy="3222172"/>
          </a:xfrm>
          <a:prstGeom prst="rect">
            <a:avLst/>
          </a:prstGeom>
        </p:spPr>
      </p:pic>
    </p:spTree>
    <p:extLst>
      <p:ext uri="{BB962C8B-B14F-4D97-AF65-F5344CB8AC3E}">
        <p14:creationId xmlns:p14="http://schemas.microsoft.com/office/powerpoint/2010/main" val="12702871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65125"/>
            <a:ext cx="11612071" cy="1325563"/>
          </a:xfrm>
        </p:spPr>
        <p:txBody>
          <a:bodyPr/>
          <a:lstStyle/>
          <a:p>
            <a:r>
              <a:rPr lang="en-US" dirty="0" smtClean="0"/>
              <a:t>EXOSKELETON CONTROL AND BATTERY SELECTION</a:t>
            </a:r>
            <a:endParaRPr lang="en-IN" dirty="0"/>
          </a:p>
        </p:txBody>
      </p:sp>
      <p:sp>
        <p:nvSpPr>
          <p:cNvPr id="3" name="Content Placeholder 2"/>
          <p:cNvSpPr>
            <a:spLocks noGrp="1"/>
          </p:cNvSpPr>
          <p:nvPr>
            <p:ph idx="1"/>
          </p:nvPr>
        </p:nvSpPr>
        <p:spPr/>
        <p:txBody>
          <a:bodyPr/>
          <a:lstStyle/>
          <a:p>
            <a:r>
              <a:rPr lang="en-US" dirty="0" smtClean="0"/>
              <a:t>For controlling  we are using raspberry pi 3 MODB 1GB controller</a:t>
            </a:r>
          </a:p>
          <a:p>
            <a:r>
              <a:rPr lang="en-US" dirty="0" smtClean="0"/>
              <a:t>Lithium polymer rechargeable battery 22.2 V 16000MAH</a:t>
            </a:r>
          </a:p>
          <a:p>
            <a:endParaRPr lang="en-IN" dirty="0"/>
          </a:p>
        </p:txBody>
      </p:sp>
      <p:pic>
        <p:nvPicPr>
          <p:cNvPr id="4" name="Picture 3"/>
          <p:cNvPicPr>
            <a:picLocks noChangeAspect="1"/>
          </p:cNvPicPr>
          <p:nvPr/>
        </p:nvPicPr>
        <p:blipFill>
          <a:blip r:embed="rId2"/>
          <a:stretch>
            <a:fillRect/>
          </a:stretch>
        </p:blipFill>
        <p:spPr>
          <a:xfrm>
            <a:off x="925707" y="2995672"/>
            <a:ext cx="4652826" cy="2969895"/>
          </a:xfrm>
          <a:prstGeom prst="rect">
            <a:avLst/>
          </a:prstGeom>
        </p:spPr>
      </p:pic>
      <p:pic>
        <p:nvPicPr>
          <p:cNvPr id="5" name="Picture 4"/>
          <p:cNvPicPr>
            <a:picLocks noChangeAspect="1"/>
          </p:cNvPicPr>
          <p:nvPr/>
        </p:nvPicPr>
        <p:blipFill>
          <a:blip r:embed="rId3"/>
          <a:stretch>
            <a:fillRect/>
          </a:stretch>
        </p:blipFill>
        <p:spPr>
          <a:xfrm>
            <a:off x="5666040" y="3080067"/>
            <a:ext cx="4264503" cy="2964683"/>
          </a:xfrm>
          <a:prstGeom prst="rect">
            <a:avLst/>
          </a:prstGeom>
        </p:spPr>
      </p:pic>
      <p:sp>
        <p:nvSpPr>
          <p:cNvPr id="6" name="TextBox 5"/>
          <p:cNvSpPr txBox="1"/>
          <p:nvPr/>
        </p:nvSpPr>
        <p:spPr>
          <a:xfrm>
            <a:off x="1181437" y="6176963"/>
            <a:ext cx="5324559" cy="369332"/>
          </a:xfrm>
          <a:prstGeom prst="rect">
            <a:avLst/>
          </a:prstGeom>
          <a:noFill/>
        </p:spPr>
        <p:txBody>
          <a:bodyPr wrap="square" rtlCol="0">
            <a:spAutoFit/>
          </a:bodyPr>
          <a:lstStyle/>
          <a:p>
            <a:r>
              <a:rPr lang="en-US" dirty="0" smtClean="0"/>
              <a:t>Raspberry pi 3MODB 1GB</a:t>
            </a:r>
            <a:endParaRPr lang="en-IN" dirty="0"/>
          </a:p>
        </p:txBody>
      </p:sp>
      <p:sp>
        <p:nvSpPr>
          <p:cNvPr id="7" name="TextBox 6"/>
          <p:cNvSpPr txBox="1"/>
          <p:nvPr/>
        </p:nvSpPr>
        <p:spPr>
          <a:xfrm>
            <a:off x="5899094" y="6176963"/>
            <a:ext cx="5696793" cy="369332"/>
          </a:xfrm>
          <a:prstGeom prst="rect">
            <a:avLst/>
          </a:prstGeom>
          <a:noFill/>
        </p:spPr>
        <p:txBody>
          <a:bodyPr wrap="square" rtlCol="0">
            <a:spAutoFit/>
          </a:bodyPr>
          <a:lstStyle/>
          <a:p>
            <a:r>
              <a:rPr lang="en-US" dirty="0"/>
              <a:t>Lithium polymer rechargeable battery 22.2 V 16000MAH</a:t>
            </a:r>
          </a:p>
        </p:txBody>
      </p:sp>
    </p:spTree>
    <p:extLst>
      <p:ext uri="{BB962C8B-B14F-4D97-AF65-F5344CB8AC3E}">
        <p14:creationId xmlns:p14="http://schemas.microsoft.com/office/powerpoint/2010/main" val="1217138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0825"/>
            <a:ext cx="10515600" cy="1325563"/>
          </a:xfrm>
        </p:spPr>
        <p:txBody>
          <a:bodyPr>
            <a:normAutofit/>
          </a:bodyPr>
          <a:lstStyle/>
          <a:p>
            <a:r>
              <a:rPr lang="en-IN" sz="4000" dirty="0" smtClean="0"/>
              <a:t>                       LEG SWING MOTION</a:t>
            </a:r>
            <a:endParaRPr lang="en-IN" sz="4000" dirty="0"/>
          </a:p>
        </p:txBody>
      </p:sp>
      <p:sp>
        <p:nvSpPr>
          <p:cNvPr id="3" name="Content Placeholder 2"/>
          <p:cNvSpPr>
            <a:spLocks noGrp="1"/>
          </p:cNvSpPr>
          <p:nvPr>
            <p:ph idx="1"/>
          </p:nvPr>
        </p:nvSpPr>
        <p:spPr>
          <a:xfrm>
            <a:off x="838200" y="1273629"/>
            <a:ext cx="10771414" cy="4903334"/>
          </a:xfrm>
        </p:spPr>
        <p:txBody>
          <a:bodyPr>
            <a:normAutofit lnSpcReduction="10000"/>
          </a:bodyPr>
          <a:lstStyle/>
          <a:p>
            <a:r>
              <a:rPr lang="en-US" dirty="0" smtClean="0"/>
              <a:t>Figure 1 shows the torque pattern of hip joint obtained from the simulation</a:t>
            </a:r>
          </a:p>
          <a:p>
            <a:r>
              <a:rPr lang="en-US" dirty="0" smtClean="0"/>
              <a:t>The torque value recorded for hip joint starts at 12.87 Nm initially and then gradually decreased to -21.32 Nm at 0.88 s and then increased to -20.10 Nm at 1.0 s.</a:t>
            </a:r>
          </a:p>
          <a:p>
            <a:r>
              <a:rPr lang="en-US" dirty="0" smtClean="0"/>
              <a:t>The torque value recorded for hip joint starts at 12.87 Nm initially and then gradually decreased to -21.32 Nm at 0.88 s and then increased to -20.10 Nm at 1.0 s. The maximum value of torque in terms of magnitude for hip joint obtained from simulation is 21.32 Nm.</a:t>
            </a:r>
          </a:p>
          <a:p>
            <a:r>
              <a:rPr lang="en-US" dirty="0" smtClean="0"/>
              <a:t>This means that the hip joint actuator unit selected is able to support the user to take a step as the torque required does not exceed the maximum continuous torque of actuator unit which is 56 Nm. </a:t>
            </a:r>
          </a:p>
        </p:txBody>
      </p:sp>
    </p:spTree>
    <p:extLst>
      <p:ext uri="{BB962C8B-B14F-4D97-AF65-F5344CB8AC3E}">
        <p14:creationId xmlns:p14="http://schemas.microsoft.com/office/powerpoint/2010/main" val="11258207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9084" t="27466" r="15876" b="31631"/>
          <a:stretch/>
        </p:blipFill>
        <p:spPr>
          <a:xfrm>
            <a:off x="1126671" y="1392061"/>
            <a:ext cx="8001001" cy="5253668"/>
          </a:xfrm>
        </p:spPr>
      </p:pic>
      <p:sp>
        <p:nvSpPr>
          <p:cNvPr id="3" name="TextBox 2"/>
          <p:cNvSpPr txBox="1"/>
          <p:nvPr/>
        </p:nvSpPr>
        <p:spPr>
          <a:xfrm>
            <a:off x="7266648" y="6182315"/>
            <a:ext cx="2896948" cy="369332"/>
          </a:xfrm>
          <a:prstGeom prst="rect">
            <a:avLst/>
          </a:prstGeom>
          <a:noFill/>
        </p:spPr>
        <p:txBody>
          <a:bodyPr wrap="square" rtlCol="0">
            <a:spAutoFit/>
          </a:bodyPr>
          <a:lstStyle/>
          <a:p>
            <a:r>
              <a:rPr lang="en-US" dirty="0" smtClean="0"/>
              <a:t>Fig 1</a:t>
            </a:r>
            <a:endParaRPr lang="en-IN" dirty="0"/>
          </a:p>
        </p:txBody>
      </p:sp>
    </p:spTree>
    <p:extLst>
      <p:ext uri="{BB962C8B-B14F-4D97-AF65-F5344CB8AC3E}">
        <p14:creationId xmlns:p14="http://schemas.microsoft.com/office/powerpoint/2010/main" val="2713734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69470"/>
            <a:ext cx="10755086" cy="5894615"/>
          </a:xfrm>
        </p:spPr>
        <p:txBody>
          <a:bodyPr>
            <a:normAutofit/>
          </a:bodyPr>
          <a:lstStyle/>
          <a:p>
            <a:r>
              <a:rPr lang="en-US" dirty="0" smtClean="0"/>
              <a:t>Figure 2 shows the torque pattern of knee joint obtained from the simulation.</a:t>
            </a:r>
          </a:p>
          <a:p>
            <a:r>
              <a:rPr lang="en-US" dirty="0" smtClean="0"/>
              <a:t>The knee joint torque data obtained from simulation shows a gradual increase from 1.16 Nm at 0s to 10.64 Nm at 0.4s and then gradually decrease to -3.37 Nm.</a:t>
            </a:r>
          </a:p>
          <a:p>
            <a:r>
              <a:rPr lang="en-US" dirty="0" smtClean="0"/>
              <a:t>The maximum value for torque values is 9.39Nm.</a:t>
            </a:r>
          </a:p>
          <a:p>
            <a:r>
              <a:rPr lang="en-US" dirty="0" smtClean="0"/>
              <a:t>The maximum value for the simulation does not exceed the maximum continuous torque of the knee joint actuator unit selected which is 28.9 Nm. </a:t>
            </a:r>
          </a:p>
          <a:p>
            <a:r>
              <a:rPr lang="en-US" dirty="0" smtClean="0"/>
              <a:t>This means that the knee joint actuator units selected are able to support the user to take a step forward</a:t>
            </a:r>
            <a:endParaRPr lang="en-IN" dirty="0"/>
          </a:p>
        </p:txBody>
      </p:sp>
    </p:spTree>
    <p:extLst>
      <p:ext uri="{BB962C8B-B14F-4D97-AF65-F5344CB8AC3E}">
        <p14:creationId xmlns:p14="http://schemas.microsoft.com/office/powerpoint/2010/main" val="39538384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KNEE JOINT</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8874" t="44353" r="14397" b="13244"/>
          <a:stretch/>
        </p:blipFill>
        <p:spPr>
          <a:xfrm>
            <a:off x="1703614" y="1690688"/>
            <a:ext cx="7799614" cy="5065267"/>
          </a:xfrm>
        </p:spPr>
      </p:pic>
      <p:sp>
        <p:nvSpPr>
          <p:cNvPr id="3" name="TextBox 2"/>
          <p:cNvSpPr txBox="1"/>
          <p:nvPr/>
        </p:nvSpPr>
        <p:spPr>
          <a:xfrm>
            <a:off x="3172078" y="6488668"/>
            <a:ext cx="2144389" cy="369332"/>
          </a:xfrm>
          <a:prstGeom prst="rect">
            <a:avLst/>
          </a:prstGeom>
          <a:noFill/>
        </p:spPr>
        <p:txBody>
          <a:bodyPr wrap="square" rtlCol="0">
            <a:spAutoFit/>
          </a:bodyPr>
          <a:lstStyle/>
          <a:p>
            <a:r>
              <a:rPr lang="en-US" dirty="0" smtClean="0"/>
              <a:t>Fig 2</a:t>
            </a:r>
            <a:endParaRPr lang="en-IN" dirty="0"/>
          </a:p>
        </p:txBody>
      </p:sp>
    </p:spTree>
    <p:extLst>
      <p:ext uri="{BB962C8B-B14F-4D97-AF65-F5344CB8AC3E}">
        <p14:creationId xmlns:p14="http://schemas.microsoft.com/office/powerpoint/2010/main" val="1490633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SHOWING TWO CYCLE GAIT MOTION</a:t>
            </a:r>
            <a:endParaRPr lang="en-IN"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1116" t="16252" r="19490" b="8617"/>
          <a:stretch/>
        </p:blipFill>
        <p:spPr>
          <a:xfrm>
            <a:off x="838199" y="1512195"/>
            <a:ext cx="4381163" cy="4670120"/>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1891" t="47627" r="15688" b="13185"/>
          <a:stretch/>
        </p:blipFill>
        <p:spPr>
          <a:xfrm>
            <a:off x="5874816" y="2136297"/>
            <a:ext cx="4617897" cy="3139710"/>
          </a:xfrm>
          <a:prstGeom prst="rect">
            <a:avLst/>
          </a:prstGeom>
        </p:spPr>
      </p:pic>
    </p:spTree>
    <p:extLst>
      <p:ext uri="{BB962C8B-B14F-4D97-AF65-F5344CB8AC3E}">
        <p14:creationId xmlns:p14="http://schemas.microsoft.com/office/powerpoint/2010/main" val="34760830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SUMMARY OF THE GRAPH</a:t>
            </a:r>
            <a:endParaRPr lang="en-IN" dirty="0"/>
          </a:p>
        </p:txBody>
      </p:sp>
      <p:sp>
        <p:nvSpPr>
          <p:cNvPr id="3" name="Content Placeholder 2"/>
          <p:cNvSpPr>
            <a:spLocks noGrp="1"/>
          </p:cNvSpPr>
          <p:nvPr>
            <p:ph idx="1"/>
          </p:nvPr>
        </p:nvSpPr>
        <p:spPr/>
        <p:txBody>
          <a:bodyPr/>
          <a:lstStyle/>
          <a:p>
            <a:r>
              <a:rPr lang="en-US" dirty="0" smtClean="0"/>
              <a:t>For a brief moment, the spikes can reach a maximum value of 130Nm which is about two times the maximum continuous torque of the hip actuator unit can produce.</a:t>
            </a:r>
          </a:p>
          <a:p>
            <a:r>
              <a:rPr lang="en-US" dirty="0" smtClean="0"/>
              <a:t>In summary, the actuator units selected are able to actuate the lower limb of the user to walk. However, the hip and knee actuator units will need to be overdriven during transition period between phases in order to mimic the torque pattern of walking </a:t>
            </a:r>
          </a:p>
          <a:p>
            <a:endParaRPr lang="en-IN" dirty="0"/>
          </a:p>
        </p:txBody>
      </p:sp>
    </p:spTree>
    <p:extLst>
      <p:ext uri="{BB962C8B-B14F-4D97-AF65-F5344CB8AC3E}">
        <p14:creationId xmlns:p14="http://schemas.microsoft.com/office/powerpoint/2010/main" val="4243862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PASSIVE </a:t>
            </a:r>
            <a:r>
              <a:rPr lang="en-IN" dirty="0"/>
              <a:t>DEVICES </a:t>
            </a:r>
          </a:p>
        </p:txBody>
      </p:sp>
      <p:pic>
        <p:nvPicPr>
          <p:cNvPr id="4"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9455" t="21838" r="26640" b="19248"/>
          <a:stretch/>
        </p:blipFill>
        <p:spPr>
          <a:xfrm>
            <a:off x="2724793" y="1825625"/>
            <a:ext cx="5764952" cy="4351338"/>
          </a:xfrm>
        </p:spPr>
      </p:pic>
    </p:spTree>
    <p:extLst>
      <p:ext uri="{BB962C8B-B14F-4D97-AF65-F5344CB8AC3E}">
        <p14:creationId xmlns:p14="http://schemas.microsoft.com/office/powerpoint/2010/main" val="140880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0635" y="1278889"/>
            <a:ext cx="10748554" cy="5772014"/>
          </a:xfrm>
        </p:spPr>
        <p:txBody>
          <a:bodyPr>
            <a:normAutofit/>
          </a:bodyPr>
          <a:lstStyle/>
          <a:p>
            <a:r>
              <a:rPr lang="en-US" dirty="0" smtClean="0"/>
              <a:t>For a brief moment, the spikes can reach a maximum value of 42Nm which is about 1.5 times the maximum continuous torque of the knee actuator unit can produce.</a:t>
            </a:r>
          </a:p>
          <a:p>
            <a:r>
              <a:rPr lang="en-US" dirty="0" smtClean="0"/>
              <a:t>Due to the fact that the knee actuator unit can only supply a maximum continuous torque of 28.9Nm, the actuator unit will need to be overdriven to emulate the walking motion. </a:t>
            </a:r>
          </a:p>
          <a:p>
            <a:r>
              <a:rPr lang="en-US" dirty="0" smtClean="0"/>
              <a:t>In summary, the actuator units selected are able to actuate the lower limb of the user to walk. However, the hip and knee actuator units will need to be overdriven during transition period between phases in order to mimic the torque pattern of walking </a:t>
            </a:r>
          </a:p>
          <a:p>
            <a:endParaRPr lang="en-IN" dirty="0"/>
          </a:p>
        </p:txBody>
      </p:sp>
    </p:spTree>
    <p:extLst>
      <p:ext uri="{BB962C8B-B14F-4D97-AF65-F5344CB8AC3E}">
        <p14:creationId xmlns:p14="http://schemas.microsoft.com/office/powerpoint/2010/main" val="1285743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MOTOR</a:t>
            </a:r>
            <a:endParaRPr lang="en-IN" dirty="0"/>
          </a:p>
        </p:txBody>
      </p:sp>
      <p:sp>
        <p:nvSpPr>
          <p:cNvPr id="3" name="Content Placeholder 2"/>
          <p:cNvSpPr>
            <a:spLocks noGrp="1"/>
          </p:cNvSpPr>
          <p:nvPr>
            <p:ph idx="1"/>
          </p:nvPr>
        </p:nvSpPr>
        <p:spPr/>
        <p:txBody>
          <a:bodyPr/>
          <a:lstStyle/>
          <a:p>
            <a:r>
              <a:rPr lang="en-US" dirty="0" smtClean="0"/>
              <a:t>Stepper motor NEMA 42 is selected for providing exoskeleton actuation</a:t>
            </a:r>
          </a:p>
          <a:p>
            <a:r>
              <a:rPr lang="en-US" dirty="0" smtClean="0"/>
              <a:t>NEMA 42 compatible worm gear is used to get desired gear ratio  </a:t>
            </a:r>
            <a:endParaRPr lang="en-IN" dirty="0"/>
          </a:p>
        </p:txBody>
      </p:sp>
      <p:pic>
        <p:nvPicPr>
          <p:cNvPr id="4" name="Picture 3"/>
          <p:cNvPicPr>
            <a:picLocks noChangeAspect="1"/>
          </p:cNvPicPr>
          <p:nvPr/>
        </p:nvPicPr>
        <p:blipFill>
          <a:blip r:embed="rId2"/>
          <a:stretch>
            <a:fillRect/>
          </a:stretch>
        </p:blipFill>
        <p:spPr>
          <a:xfrm>
            <a:off x="838200" y="3082526"/>
            <a:ext cx="3331097" cy="3014821"/>
          </a:xfrm>
          <a:prstGeom prst="rect">
            <a:avLst/>
          </a:prstGeom>
        </p:spPr>
      </p:pic>
      <p:pic>
        <p:nvPicPr>
          <p:cNvPr id="5" name="Picture 4"/>
          <p:cNvPicPr>
            <a:picLocks noChangeAspect="1"/>
          </p:cNvPicPr>
          <p:nvPr/>
        </p:nvPicPr>
        <p:blipFill>
          <a:blip r:embed="rId3"/>
          <a:stretch>
            <a:fillRect/>
          </a:stretch>
        </p:blipFill>
        <p:spPr>
          <a:xfrm>
            <a:off x="6166131" y="3662293"/>
            <a:ext cx="2831564" cy="2831564"/>
          </a:xfrm>
          <a:prstGeom prst="rect">
            <a:avLst/>
          </a:prstGeom>
        </p:spPr>
      </p:pic>
      <p:pic>
        <p:nvPicPr>
          <p:cNvPr id="6" name="Picture 5"/>
          <p:cNvPicPr>
            <a:picLocks noChangeAspect="1"/>
          </p:cNvPicPr>
          <p:nvPr/>
        </p:nvPicPr>
        <p:blipFill>
          <a:blip r:embed="rId4"/>
          <a:stretch>
            <a:fillRect/>
          </a:stretch>
        </p:blipFill>
        <p:spPr>
          <a:xfrm>
            <a:off x="1412735" y="6246947"/>
            <a:ext cx="3688400" cy="493819"/>
          </a:xfrm>
          <a:prstGeom prst="rect">
            <a:avLst/>
          </a:prstGeom>
        </p:spPr>
      </p:pic>
      <p:pic>
        <p:nvPicPr>
          <p:cNvPr id="7" name="Picture 6"/>
          <p:cNvPicPr>
            <a:picLocks noChangeAspect="1"/>
          </p:cNvPicPr>
          <p:nvPr/>
        </p:nvPicPr>
        <p:blipFill>
          <a:blip r:embed="rId5"/>
          <a:stretch>
            <a:fillRect/>
          </a:stretch>
        </p:blipFill>
        <p:spPr>
          <a:xfrm>
            <a:off x="6295330" y="6176963"/>
            <a:ext cx="4456562" cy="499915"/>
          </a:xfrm>
          <a:prstGeom prst="rect">
            <a:avLst/>
          </a:prstGeom>
        </p:spPr>
      </p:pic>
    </p:spTree>
    <p:extLst>
      <p:ext uri="{BB962C8B-B14F-4D97-AF65-F5344CB8AC3E}">
        <p14:creationId xmlns:p14="http://schemas.microsoft.com/office/powerpoint/2010/main" val="34958481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                   ACTIVE DEVICES</a:t>
            </a:r>
            <a:endParaRPr lang="en-IN" dirty="0"/>
          </a:p>
        </p:txBody>
      </p:sp>
      <p:sp>
        <p:nvSpPr>
          <p:cNvPr id="4" name="Content Placeholder 3"/>
          <p:cNvSpPr txBox="1">
            <a:spLocks noGrp="1"/>
          </p:cNvSpPr>
          <p:nvPr>
            <p:ph idx="1"/>
          </p:nvPr>
        </p:nvSpPr>
        <p:spPr>
          <a:xfrm>
            <a:off x="838200" y="1927171"/>
            <a:ext cx="5625662" cy="4309898"/>
          </a:xfrm>
          <a:prstGeom prst="rect">
            <a:avLst/>
          </a:prstGeom>
          <a:noFill/>
        </p:spPr>
        <p:txBody>
          <a:bodyPr wrap="square" rtlCol="0">
            <a:spAutoFit/>
          </a:bodyPr>
          <a:lstStyle/>
          <a:p>
            <a:pPr marL="285750" indent="-285750">
              <a:buFont typeface="Arial" panose="020B0604020202020204" pitchFamily="34" charset="0"/>
              <a:buChar char="•"/>
            </a:pPr>
            <a:r>
              <a:rPr lang="en-US" sz="2600" dirty="0"/>
              <a:t>Several active mobile medical exoskeleton systems have been developed to provide gait assistance for </a:t>
            </a:r>
            <a:r>
              <a:rPr lang="en-US" sz="2600" dirty="0" smtClean="0"/>
              <a:t>paraplegics</a:t>
            </a:r>
          </a:p>
          <a:p>
            <a:pPr marL="285750" indent="-285750">
              <a:buFont typeface="Arial" panose="020B0604020202020204" pitchFamily="34" charset="0"/>
              <a:buChar char="•"/>
            </a:pPr>
            <a:r>
              <a:rPr lang="en-US" sz="2600" dirty="0"/>
              <a:t> The devices all aim to reduce the metabolic cost of walking compared to passive devices by providing torque at the </a:t>
            </a:r>
            <a:r>
              <a:rPr lang="en-US" sz="2600" dirty="0" smtClean="0"/>
              <a:t>joints</a:t>
            </a:r>
          </a:p>
          <a:p>
            <a:pPr marL="285750" indent="-285750">
              <a:buFont typeface="Arial" panose="020B0604020202020204" pitchFamily="34" charset="0"/>
              <a:buChar char="•"/>
            </a:pPr>
            <a:r>
              <a:rPr lang="en-US" sz="2600" dirty="0" err="1"/>
              <a:t>ReWalk</a:t>
            </a:r>
            <a:r>
              <a:rPr lang="en-US" sz="2600" dirty="0"/>
              <a:t> [23], </a:t>
            </a:r>
            <a:r>
              <a:rPr lang="en-US" sz="2600" dirty="0" err="1"/>
              <a:t>eLegs</a:t>
            </a:r>
            <a:r>
              <a:rPr lang="en-US" sz="2600" dirty="0"/>
              <a:t> [24], and </a:t>
            </a:r>
            <a:r>
              <a:rPr lang="en-US" sz="2600" dirty="0" err="1"/>
              <a:t>Indego</a:t>
            </a:r>
            <a:r>
              <a:rPr lang="en-US" sz="2600" dirty="0"/>
              <a:t> [25], three of the most widely known devices marketed towards paraplegics</a:t>
            </a:r>
            <a:endParaRPr lang="en-IN" sz="2600"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8690" t="35347" r="15664" b="22625"/>
          <a:stretch/>
        </p:blipFill>
        <p:spPr>
          <a:xfrm>
            <a:off x="6916473" y="2671734"/>
            <a:ext cx="5600271" cy="2373232"/>
          </a:xfrm>
          <a:prstGeom prst="rect">
            <a:avLst/>
          </a:prstGeom>
        </p:spPr>
      </p:pic>
    </p:spTree>
    <p:extLst>
      <p:ext uri="{BB962C8B-B14F-4D97-AF65-F5344CB8AC3E}">
        <p14:creationId xmlns:p14="http://schemas.microsoft.com/office/powerpoint/2010/main" val="13010476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952" y="365125"/>
            <a:ext cx="11148848" cy="1325563"/>
          </a:xfrm>
        </p:spPr>
        <p:txBody>
          <a:bodyPr/>
          <a:lstStyle/>
          <a:p>
            <a:r>
              <a:rPr lang="en-US" dirty="0"/>
              <a:t>SUMMARY OF ACTIVE MEDICAL EXOSKELETONS</a:t>
            </a:r>
            <a:endParaRPr lang="en-IN" dirty="0"/>
          </a:p>
        </p:txBody>
      </p:sp>
      <p:pic>
        <p:nvPicPr>
          <p:cNvPr id="4" name="Content Placeholder 3"/>
          <p:cNvPicPr>
            <a:picLocks noGrp="1" noChangeAspect="1"/>
          </p:cNvPicPr>
          <p:nvPr>
            <p:ph idx="1"/>
          </p:nvPr>
        </p:nvPicPr>
        <p:blipFill rotWithShape="1">
          <a:blip r:embed="rId2"/>
          <a:srcRect l="19323" t="40225" r="14820" b="10241"/>
          <a:stretch/>
        </p:blipFill>
        <p:spPr>
          <a:xfrm>
            <a:off x="953565" y="1825625"/>
            <a:ext cx="10284869" cy="4351338"/>
          </a:xfrm>
          <a:prstGeom prst="rect">
            <a:avLst/>
          </a:prstGeom>
        </p:spPr>
      </p:pic>
    </p:spTree>
    <p:extLst>
      <p:ext uri="{BB962C8B-B14F-4D97-AF65-F5344CB8AC3E}">
        <p14:creationId xmlns:p14="http://schemas.microsoft.com/office/powerpoint/2010/main" val="7895352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PASSIVE </a:t>
            </a:r>
            <a:r>
              <a:rPr lang="en-IN" dirty="0"/>
              <a:t>DEVICES </a:t>
            </a:r>
          </a:p>
        </p:txBody>
      </p:sp>
      <p:sp>
        <p:nvSpPr>
          <p:cNvPr id="3" name="Content Placeholder 2"/>
          <p:cNvSpPr>
            <a:spLocks noGrp="1"/>
          </p:cNvSpPr>
          <p:nvPr>
            <p:ph idx="1"/>
          </p:nvPr>
        </p:nvSpPr>
        <p:spPr/>
        <p:txBody>
          <a:bodyPr/>
          <a:lstStyle/>
          <a:p>
            <a:r>
              <a:rPr lang="en-US" sz="2600" dirty="0"/>
              <a:t>These devices assist by constraining lower extremity joint motion so that residual upper body muscles can be used for locomotion</a:t>
            </a:r>
          </a:p>
          <a:p>
            <a:r>
              <a:rPr lang="en-US" sz="2600" dirty="0"/>
              <a:t>This approach requires substantial upper body strength and crutches or a walker for balance</a:t>
            </a:r>
          </a:p>
          <a:p>
            <a:r>
              <a:rPr lang="en-US" sz="2600" dirty="0"/>
              <a:t>Ambulation with the passive device requires up to 14 times more energy</a:t>
            </a:r>
          </a:p>
          <a:p>
            <a:r>
              <a:rPr lang="en-US" sz="2600" dirty="0"/>
              <a:t>It is possible to reduce the metabolic cost of ambulation with  passive orthotics through the introduction of functional electrical stimulation (FES) </a:t>
            </a:r>
          </a:p>
          <a:p>
            <a:endParaRPr lang="en-IN" dirty="0"/>
          </a:p>
        </p:txBody>
      </p:sp>
    </p:spTree>
    <p:extLst>
      <p:ext uri="{BB962C8B-B14F-4D97-AF65-F5344CB8AC3E}">
        <p14:creationId xmlns:p14="http://schemas.microsoft.com/office/powerpoint/2010/main" val="27179376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METHODOLOGY </a:t>
            </a:r>
            <a:endParaRPr lang="en-IN" dirty="0"/>
          </a:p>
        </p:txBody>
      </p:sp>
      <p:sp>
        <p:nvSpPr>
          <p:cNvPr id="3" name="Subtitle 2"/>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116385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9510" t="26779" r="13975" b="20073"/>
          <a:stretch/>
        </p:blipFill>
        <p:spPr>
          <a:xfrm>
            <a:off x="1379913" y="432262"/>
            <a:ext cx="7413567" cy="6069842"/>
          </a:xfrm>
        </p:spPr>
      </p:pic>
    </p:spTree>
    <p:extLst>
      <p:ext uri="{BB962C8B-B14F-4D97-AF65-F5344CB8AC3E}">
        <p14:creationId xmlns:p14="http://schemas.microsoft.com/office/powerpoint/2010/main" val="15438629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694" y="202302"/>
            <a:ext cx="10543922" cy="6352248"/>
          </a:xfrm>
        </p:spPr>
        <p:txBody>
          <a:bodyPr>
            <a:normAutofit fontScale="25000" lnSpcReduction="20000"/>
          </a:bodyPr>
          <a:lstStyle/>
          <a:p>
            <a:pPr>
              <a:lnSpc>
                <a:spcPct val="120000"/>
              </a:lnSpc>
            </a:pPr>
            <a:r>
              <a:rPr lang="en-US" sz="7400" dirty="0"/>
              <a:t>M1=MASS OF THE ACTUATOR AT HIP JOINT</a:t>
            </a:r>
          </a:p>
          <a:p>
            <a:pPr>
              <a:lnSpc>
                <a:spcPct val="120000"/>
              </a:lnSpc>
            </a:pPr>
            <a:r>
              <a:rPr lang="en-US" sz="7400" dirty="0"/>
              <a:t>M2=MASS OF THIGH</a:t>
            </a:r>
          </a:p>
          <a:p>
            <a:pPr>
              <a:lnSpc>
                <a:spcPct val="120000"/>
              </a:lnSpc>
            </a:pPr>
            <a:r>
              <a:rPr lang="en-US" sz="7400" dirty="0"/>
              <a:t>M3=MASS OF ACTUATOR AT KNEE JOINT</a:t>
            </a:r>
          </a:p>
          <a:p>
            <a:pPr>
              <a:lnSpc>
                <a:spcPct val="120000"/>
              </a:lnSpc>
            </a:pPr>
            <a:r>
              <a:rPr lang="en-US" sz="7400" dirty="0"/>
              <a:t>M4=MASS OF SHANK</a:t>
            </a:r>
          </a:p>
          <a:p>
            <a:pPr>
              <a:lnSpc>
                <a:spcPct val="120000"/>
              </a:lnSpc>
            </a:pPr>
            <a:r>
              <a:rPr lang="en-US" sz="7400" dirty="0"/>
              <a:t>M5=MASS OF ACTUATOR AT ANKLE JOINT</a:t>
            </a:r>
          </a:p>
          <a:p>
            <a:pPr>
              <a:lnSpc>
                <a:spcPct val="120000"/>
              </a:lnSpc>
            </a:pPr>
            <a:r>
              <a:rPr lang="en-US" sz="7400" dirty="0"/>
              <a:t>M6=MASS OF FOOT</a:t>
            </a:r>
          </a:p>
          <a:p>
            <a:pPr>
              <a:lnSpc>
                <a:spcPct val="120000"/>
              </a:lnSpc>
            </a:pPr>
            <a:r>
              <a:rPr lang="en-US" sz="7400" dirty="0"/>
              <a:t>ML1=MASS OF THIGH LINK</a:t>
            </a:r>
          </a:p>
          <a:p>
            <a:pPr>
              <a:lnSpc>
                <a:spcPct val="120000"/>
              </a:lnSpc>
            </a:pPr>
            <a:r>
              <a:rPr lang="en-US" sz="7400" dirty="0"/>
              <a:t>ML2=MASS OF SHANK LINK</a:t>
            </a:r>
          </a:p>
          <a:p>
            <a:pPr>
              <a:lnSpc>
                <a:spcPct val="120000"/>
              </a:lnSpc>
            </a:pPr>
            <a:r>
              <a:rPr lang="en-US" sz="7400" dirty="0"/>
              <a:t>ML3=MASS OF ANKLE LINK</a:t>
            </a:r>
          </a:p>
          <a:p>
            <a:pPr>
              <a:lnSpc>
                <a:spcPct val="120000"/>
              </a:lnSpc>
            </a:pPr>
            <a:r>
              <a:rPr lang="en-US" sz="7400" dirty="0"/>
              <a:t>L1=LENGTH OF THIGH</a:t>
            </a:r>
          </a:p>
          <a:p>
            <a:pPr>
              <a:lnSpc>
                <a:spcPct val="120000"/>
              </a:lnSpc>
            </a:pPr>
            <a:r>
              <a:rPr lang="en-US" sz="7400" dirty="0"/>
              <a:t>L2=LENGTH OF SHANK</a:t>
            </a:r>
          </a:p>
          <a:p>
            <a:pPr>
              <a:lnSpc>
                <a:spcPct val="120000"/>
              </a:lnSpc>
            </a:pPr>
            <a:r>
              <a:rPr lang="en-US" sz="7400" dirty="0"/>
              <a:t>L3=LENGTH OF FOOT</a:t>
            </a:r>
          </a:p>
          <a:p>
            <a:pPr>
              <a:lnSpc>
                <a:spcPct val="120000"/>
              </a:lnSpc>
            </a:pPr>
            <a:r>
              <a:rPr lang="en-US" sz="7400" dirty="0"/>
              <a:t>T1=TORQUE REQUIRED AT HIP JOINT</a:t>
            </a:r>
          </a:p>
          <a:p>
            <a:pPr>
              <a:lnSpc>
                <a:spcPct val="120000"/>
              </a:lnSpc>
            </a:pPr>
            <a:r>
              <a:rPr lang="en-US" sz="7400" dirty="0"/>
              <a:t>T2=TORQUE REQUIRED AT KNEE JOINT </a:t>
            </a:r>
          </a:p>
          <a:p>
            <a:pPr>
              <a:lnSpc>
                <a:spcPct val="120000"/>
              </a:lnSpc>
            </a:pPr>
            <a:r>
              <a:rPr lang="en-US" sz="7400" dirty="0"/>
              <a:t>T3=TORQUE REQUIRED AT ANKLE JOINT</a:t>
            </a:r>
            <a:endParaRPr lang="en-IN" sz="7400" dirty="0"/>
          </a:p>
          <a:p>
            <a:pPr marL="0" indent="0">
              <a:buNone/>
            </a:pPr>
            <a:endParaRPr lang="en-IN" dirty="0"/>
          </a:p>
        </p:txBody>
      </p:sp>
    </p:spTree>
    <p:extLst>
      <p:ext uri="{BB962C8B-B14F-4D97-AF65-F5344CB8AC3E}">
        <p14:creationId xmlns:p14="http://schemas.microsoft.com/office/powerpoint/2010/main" val="2737872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088" t="54109" r="47749" b="14669"/>
          <a:stretch/>
        </p:blipFill>
        <p:spPr>
          <a:xfrm>
            <a:off x="1076549" y="524509"/>
            <a:ext cx="5068390" cy="2332358"/>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5455" t="53345" r="5195" b="7636"/>
          <a:stretch/>
        </p:blipFill>
        <p:spPr>
          <a:xfrm>
            <a:off x="1076549" y="3317966"/>
            <a:ext cx="4478299" cy="2497798"/>
          </a:xfrm>
          <a:prstGeom prst="rect">
            <a:avLst/>
          </a:prstGeom>
        </p:spPr>
      </p:pic>
    </p:spTree>
    <p:extLst>
      <p:ext uri="{BB962C8B-B14F-4D97-AF65-F5344CB8AC3E}">
        <p14:creationId xmlns:p14="http://schemas.microsoft.com/office/powerpoint/2010/main" val="2577074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1045</Words>
  <Application>Microsoft Office PowerPoint</Application>
  <PresentationFormat>Widescreen</PresentationFormat>
  <Paragraphs>74</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          SPINAL INJURY AND IT’S EFFECT</vt:lpstr>
      <vt:lpstr>                 PASSIVE DEVICES </vt:lpstr>
      <vt:lpstr>                   ACTIVE DEVICES</vt:lpstr>
      <vt:lpstr>SUMMARY OF ACTIVE MEDICAL EXOSKELETONS</vt:lpstr>
      <vt:lpstr>                      PASSIVE DEVICES </vt:lpstr>
      <vt:lpstr>METHODOLOGY </vt:lpstr>
      <vt:lpstr>PowerPoint Presentation</vt:lpstr>
      <vt:lpstr>PowerPoint Presentation</vt:lpstr>
      <vt:lpstr>PowerPoint Presentation</vt:lpstr>
      <vt:lpstr>PowerPoint Presentation</vt:lpstr>
      <vt:lpstr>EXOSKELETON DESIGN</vt:lpstr>
      <vt:lpstr>                      FORCE SENSORS </vt:lpstr>
      <vt:lpstr>EXOSKELETON CONTROL AND BATTERY SELECTION</vt:lpstr>
      <vt:lpstr>                       LEG SWING MOTION</vt:lpstr>
      <vt:lpstr>PowerPoint Presentation</vt:lpstr>
      <vt:lpstr>PowerPoint Presentation</vt:lpstr>
      <vt:lpstr>                         KNEE JOINT</vt:lpstr>
      <vt:lpstr>GRAPH SHOWING TWO CYCLE GAIT MOTION</vt:lpstr>
      <vt:lpstr>SUMMARY OF THE GRAPH</vt:lpstr>
      <vt:lpstr>PowerPoint Presentation</vt:lpstr>
      <vt:lpstr>                                 MOTOR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TORQUE REQUIREMENT</dc:title>
  <dc:creator>akhil raj</dc:creator>
  <cp:lastModifiedBy>akhil raj</cp:lastModifiedBy>
  <cp:revision>23</cp:revision>
  <dcterms:created xsi:type="dcterms:W3CDTF">2019-10-20T10:59:42Z</dcterms:created>
  <dcterms:modified xsi:type="dcterms:W3CDTF">2019-11-25T16:21:11Z</dcterms:modified>
</cp:coreProperties>
</file>